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6" d="100"/>
          <a:sy n="96" d="100"/>
        </p:scale>
        <p:origin x="-10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95F165F-D7EE-4ADB-B09C-7A06E401D53B}" type="datetimeFigureOut">
              <a:rPr lang="pl-PL" smtClean="0"/>
              <a:t>2017-11-12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461075-DDB3-46B1-82B5-B0D2223CD08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zgraniczna.pl/" TargetMode="External"/><Relationship Id="rId2" Type="http://schemas.openxmlformats.org/officeDocument/2006/relationships/hyperlink" Target="http://www.policja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2400" b="1" dirty="0"/>
              <a:t>O czym warto pamiętać </a:t>
            </a:r>
            <a:r>
              <a:rPr lang="pl-PL" sz="2400" b="1" dirty="0" smtClean="0"/>
              <a:t>wyjeżdżając </a:t>
            </a:r>
            <a:r>
              <a:rPr lang="pl-PL" sz="2400" b="1" dirty="0"/>
              <a:t>za granicę?</a:t>
            </a:r>
            <a:br>
              <a:rPr lang="pl-PL" sz="2400" b="1" dirty="0"/>
            </a:b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0" y="4421080"/>
            <a:ext cx="3471168" cy="1260629"/>
          </a:xfrm>
        </p:spPr>
        <p:txBody>
          <a:bodyPr/>
          <a:lstStyle/>
          <a:p>
            <a:pPr algn="r"/>
            <a:r>
              <a:rPr lang="pl-PL" b="1" dirty="0"/>
              <a:t>POZNAJ I ZAPAMIĘTAJ </a:t>
            </a:r>
            <a:r>
              <a:rPr lang="pl-PL" b="1" dirty="0" smtClean="0"/>
              <a:t> </a:t>
            </a:r>
          </a:p>
          <a:p>
            <a:pPr algn="r"/>
            <a:r>
              <a:rPr lang="pl-PL" sz="4000" b="1" dirty="0" smtClean="0"/>
              <a:t>8</a:t>
            </a:r>
            <a:r>
              <a:rPr lang="pl-PL" b="1" dirty="0" smtClean="0"/>
              <a:t> </a:t>
            </a:r>
            <a:r>
              <a:rPr lang="pl-PL" b="1" dirty="0"/>
              <a:t>ZASAD 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688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827584" y="1027664"/>
            <a:ext cx="7240650" cy="1105192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7. ZAUFANIE</a:t>
            </a:r>
            <a:endParaRPr lang="pl-PL" sz="3600" b="1" dirty="0">
              <a:latin typeface="Calibri" panose="020F050202020403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pl-PL" b="1" dirty="0">
                <a:latin typeface="Calibri" panose="020F0502020204030204" pitchFamily="34" charset="0"/>
              </a:rPr>
              <a:t>Uważaj na pracę załatwianą przez znajomych… </a:t>
            </a:r>
            <a:r>
              <a:rPr lang="pl-PL" b="1">
                <a:latin typeface="Calibri" panose="020F0502020204030204" pitchFamily="34" charset="0"/>
              </a:rPr>
              <a:t>ale </a:t>
            </a:r>
            <a:r>
              <a:rPr lang="pl-PL" b="1" smtClean="0">
                <a:latin typeface="Calibri" panose="020F0502020204030204" pitchFamily="34" charset="0"/>
              </a:rPr>
              <a:t>też </a:t>
            </a:r>
            <a:r>
              <a:rPr lang="pl-PL" b="1" dirty="0">
                <a:latin typeface="Calibri" panose="020F0502020204030204" pitchFamily="34" charset="0"/>
              </a:rPr>
              <a:t>przez osoby dopiero co poznane, zwłaszcza przez Internet…</a:t>
            </a:r>
            <a:br>
              <a:rPr lang="pl-PL" b="1" dirty="0">
                <a:latin typeface="Calibri" panose="020F0502020204030204" pitchFamily="34" charset="0"/>
              </a:rPr>
            </a:br>
            <a:endParaRPr lang="pl-PL" dirty="0" smtClean="0">
              <a:latin typeface="Calibri" panose="020F0502020204030204" pitchFamily="34" charset="0"/>
            </a:endParaRPr>
          </a:p>
          <a:p>
            <a:pPr marL="18288" indent="0">
              <a:buNone/>
            </a:pPr>
            <a:r>
              <a:rPr lang="pl-PL" dirty="0" smtClean="0">
                <a:latin typeface="Calibri" panose="020F0502020204030204" pitchFamily="34" charset="0"/>
              </a:rPr>
              <a:t>Zastanów się: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Co może Tobie zaproponować?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Czy zna rynek pracy?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 smtClean="0">
                <a:latin typeface="Calibri" panose="020F0502020204030204" pitchFamily="34" charset="0"/>
              </a:rPr>
              <a:t>Czy możesz mu zaufać?</a:t>
            </a:r>
          </a:p>
          <a:p>
            <a:pPr marL="68580" indent="0">
              <a:buNone/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012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8. UMOWA</a:t>
            </a:r>
            <a:endParaRPr lang="pl-PL" sz="3600" b="1" dirty="0">
              <a:latin typeface="Calibri" panose="020F050202020403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pl-PL" b="1" dirty="0">
                <a:latin typeface="Calibri" panose="020F0502020204030204" pitchFamily="34" charset="0"/>
              </a:rPr>
              <a:t>Jak powinna wyglądać umowa o pracę</a:t>
            </a:r>
            <a:r>
              <a:rPr lang="pl-PL" b="1" dirty="0" smtClean="0">
                <a:latin typeface="Calibri" panose="020F0502020204030204" pitchFamily="34" charset="0"/>
              </a:rPr>
              <a:t>…</a:t>
            </a:r>
            <a:endParaRPr lang="pl-PL" dirty="0" smtClean="0">
              <a:latin typeface="Calibri" panose="020F0502020204030204" pitchFamily="34" charset="0"/>
            </a:endParaRP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Powinna posiadać kompletne dane pracownika                i pracodawcy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Mieć wyznaczone dokładne ramy czasowe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Opisywać zakres obowiązków i wysokość wynagrodzenia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Nie należy podpisywać dokumentu, którego nie rozumiemy np. w obcym języku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18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8. POMOC</a:t>
            </a:r>
            <a:endParaRPr lang="pl-PL" sz="3600" b="1" dirty="0">
              <a:latin typeface="Calibri" panose="020F050202020403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043492" y="2323652"/>
            <a:ext cx="7200916" cy="3508977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Noś przy sobie namiary organizacji pomagających ofiarom </a:t>
            </a:r>
            <a:r>
              <a:rPr lang="pl-PL" b="1" dirty="0" smtClean="0">
                <a:latin typeface="Calibri" panose="020F0502020204030204" pitchFamily="34" charset="0"/>
              </a:rPr>
              <a:t>handlu, mogą </a:t>
            </a:r>
            <a:r>
              <a:rPr lang="pl-PL" b="1" dirty="0" smtClean="0">
                <a:latin typeface="Calibri" panose="020F0502020204030204" pitchFamily="34" charset="0"/>
              </a:rPr>
              <a:t>przydać się </a:t>
            </a:r>
            <a:r>
              <a:rPr lang="pl-PL" b="1" dirty="0" smtClean="0">
                <a:latin typeface="Calibri" panose="020F0502020204030204" pitchFamily="34" charset="0"/>
              </a:rPr>
              <a:t>Tobie lub innym…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Krajowe </a:t>
            </a:r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Centrum </a:t>
            </a:r>
            <a:r>
              <a:rPr lang="pl-PL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Interwencyjno</a:t>
            </a:r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– Konsultacyjne </a:t>
            </a:r>
            <a:b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dla Ofiar Handlu Ludźmi</a:t>
            </a:r>
            <a:r>
              <a:rPr lang="pl-P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022 628 01 20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Stowarzyszenie </a:t>
            </a:r>
            <a:r>
              <a:rPr lang="pl-PL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PoMoc</a:t>
            </a:r>
            <a:r>
              <a:rPr lang="pl-P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 tel. </a:t>
            </a: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32 </a:t>
            </a:r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255-38-69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La </a:t>
            </a:r>
            <a:r>
              <a:rPr lang="pl-PL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Strada</a:t>
            </a: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 </a:t>
            </a:r>
            <a:r>
              <a:rPr lang="pl-P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Fundacja </a:t>
            </a: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Przeciwko Handlowi Ludźmi i Niewolnictwu</a:t>
            </a:r>
            <a:b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t</a:t>
            </a:r>
            <a:r>
              <a:rPr lang="pl-P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el. </a:t>
            </a: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zaufania </a:t>
            </a: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22 628 99 </a:t>
            </a:r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99</a:t>
            </a:r>
          </a:p>
          <a:p>
            <a:pPr marL="68580" indent="0">
              <a:buNone/>
            </a:pPr>
            <a:endParaRPr lang="pl-PL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Centralny Zespół do Walki z Handlem Ludźmi w Komendzie Głównej Policji: </a:t>
            </a:r>
            <a:r>
              <a:rPr lang="pl-PL" altLang="pl-PL" sz="2000" dirty="0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www.policja.pl</a:t>
            </a:r>
            <a:endParaRPr lang="pl-PL" altLang="pl-PL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pl-PL" altLang="pl-PL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Zarząd Operacyjno- Śledczy Komendy Głównej Straży Granicznej: </a:t>
            </a:r>
            <a:r>
              <a:rPr lang="pl-PL" altLang="pl-PL" sz="2000" dirty="0">
                <a:solidFill>
                  <a:schemeClr val="tx1"/>
                </a:solidFill>
                <a:latin typeface="Calibri" panose="020F0502020204030204" pitchFamily="34" charset="0"/>
                <a:hlinkClick r:id="rId3"/>
              </a:rPr>
              <a:t>www.strazgraniczna.pl</a:t>
            </a:r>
            <a:r>
              <a:rPr lang="pl-PL" altLang="pl-PL" sz="20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b="1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618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467544" y="1124744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3">
              <a:buFont typeface="Wingdings" pitchFamily="2" charset="2"/>
              <a:buChar char="v"/>
            </a:pPr>
            <a:endParaRPr lang="pl-PL" sz="3600" b="1" dirty="0" smtClean="0">
              <a:ln w="31550" cmpd="sng">
                <a:solidFill>
                  <a:schemeClr val="accent1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 lvl="3">
              <a:buFont typeface="Wingdings" pitchFamily="2" charset="2"/>
              <a:buChar char="v"/>
            </a:pPr>
            <a:endParaRPr lang="pl-PL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endParaRPr lang="pl-PL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pl-PL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pl-PL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pl-PL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pl-PL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467544" y="4005064"/>
            <a:ext cx="7853496" cy="1786136"/>
          </a:xfrm>
        </p:spPr>
        <p:txBody>
          <a:bodyPr/>
          <a:lstStyle/>
          <a:p>
            <a:endParaRPr lang="pl-PL" sz="3200" b="1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Najskuteczniejszą formą walki jest wzmożona czujność, wynikająca                        z posiadanej wiedzy na temat tego procederu.</a:t>
            </a:r>
          </a:p>
          <a:p>
            <a:pPr marL="18288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43061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825272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</a:rPr>
              <a:t>1</a:t>
            </a:r>
            <a:r>
              <a:rPr lang="pl-PL" sz="3600" b="1" dirty="0" smtClean="0">
                <a:latin typeface="Calibri" panose="020F0502020204030204" pitchFamily="34" charset="0"/>
              </a:rPr>
              <a:t>. FORMALNOŚCI</a:t>
            </a:r>
            <a:r>
              <a:rPr lang="pl-PL" b="1" dirty="0">
                <a:latin typeface="Calibri" panose="020F0502020204030204" pitchFamily="34" charset="0"/>
              </a:rPr>
              <a:t/>
            </a:r>
            <a:br>
              <a:rPr lang="pl-PL" b="1" dirty="0"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2420888"/>
            <a:ext cx="6816080" cy="3657599"/>
          </a:xfrm>
        </p:spPr>
        <p:txBody>
          <a:bodyPr>
            <a:normAutofit lnSpcReduction="10000"/>
          </a:bodyPr>
          <a:lstStyle/>
          <a:p>
            <a:pPr marL="18288" indent="0" algn="ctr">
              <a:buNone/>
            </a:pPr>
            <a:r>
              <a:rPr lang="pl-PL" b="1" dirty="0">
                <a:latin typeface="Calibri" panose="020F0502020204030204" pitchFamily="34" charset="0"/>
              </a:rPr>
              <a:t>Wyjeżdżając za granicę dopełnij formalności</a:t>
            </a:r>
            <a:endParaRPr lang="pl-PL" sz="2400" b="1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Calibri" panose="020F0502020204030204" pitchFamily="34" charset="0"/>
              </a:rPr>
              <a:t>sprawdź ważność swoich dokumentów  (dowód osobisty, paszport)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</a:rPr>
              <a:t>u</a:t>
            </a:r>
            <a:r>
              <a:rPr lang="pl-PL" sz="2400" dirty="0" smtClean="0">
                <a:latin typeface="Calibri" panose="020F0502020204030204" pitchFamily="34" charset="0"/>
              </a:rPr>
              <a:t>bezpiecz się od następstw nieszczęśliwych wypadków i kosztów leczenia za granicą (karta Euro 26 lub EKUZ)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</a:rPr>
              <a:t>z</a:t>
            </a:r>
            <a:r>
              <a:rPr lang="pl-PL" sz="2400" dirty="0" smtClean="0">
                <a:latin typeface="Calibri" panose="020F0502020204030204" pitchFamily="34" charset="0"/>
              </a:rPr>
              <a:t>eskanuj je i prześlij na swój adres e-mail, będziesz mieć do nich zawsze dostęp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Nigdy i nikomu ich nie oddawaj!</a:t>
            </a:r>
            <a:endParaRPr lang="pl-PL" sz="2400" dirty="0" smtClean="0">
              <a:latin typeface="Calibri" panose="020F0502020204030204" pitchFamily="34" charset="0"/>
            </a:endParaRPr>
          </a:p>
          <a:p>
            <a:pPr marL="18288" indent="0">
              <a:buNone/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marL="18288" indent="0">
              <a:buNone/>
            </a:pPr>
            <a:endParaRPr lang="pl-PL" dirty="0" smtClean="0">
              <a:latin typeface="Calibri" panose="020F0502020204030204" pitchFamily="34" charset="0"/>
            </a:endParaRPr>
          </a:p>
          <a:p>
            <a:pPr marL="475488" indent="-45720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847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latin typeface="Calibri" panose="020F0502020204030204" pitchFamily="34" charset="0"/>
              </a:rPr>
              <a:t>2</a:t>
            </a:r>
            <a:r>
              <a:rPr lang="pl-PL" b="1" dirty="0" smtClean="0">
                <a:latin typeface="Calibri" panose="020F0502020204030204" pitchFamily="34" charset="0"/>
              </a:rPr>
              <a:t>. TORBA</a:t>
            </a:r>
            <a:r>
              <a:rPr lang="pl-PL" b="1" dirty="0">
                <a:latin typeface="Calibri" panose="020F0502020204030204" pitchFamily="34" charset="0"/>
              </a:rPr>
              <a:t/>
            </a:r>
            <a:br>
              <a:rPr lang="pl-PL" b="1" dirty="0"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Zabierz ze sobą</a:t>
            </a: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adres </a:t>
            </a:r>
            <a:r>
              <a:rPr lang="pl-PL" dirty="0">
                <a:latin typeface="Calibri" panose="020F0502020204030204" pitchFamily="34" charset="0"/>
              </a:rPr>
              <a:t>i numer telefonu najbliższej polskiej placówki dyplomatycznej www.msz.gov.pl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słownik lub rozmówki, jeśli nie jesteś pewny swoich umiejętności językowych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numer Poland Direct obowiązujący w kraju, do którego jedziesz (rozmowa telefoniczna na koszt odbiorcy, telefonistka mówi po polsku</a:t>
            </a:r>
            <a:r>
              <a:rPr lang="pl-PL" dirty="0" smtClean="0">
                <a:latin typeface="Calibri" panose="020F050202020403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</a:t>
            </a:r>
            <a:r>
              <a:rPr lang="pl-PL" dirty="0" smtClean="0">
                <a:latin typeface="Calibri" panose="020F0502020204030204" pitchFamily="34" charset="0"/>
              </a:rPr>
              <a:t>ieniądze </a:t>
            </a:r>
            <a:r>
              <a:rPr lang="pl-PL" dirty="0">
                <a:latin typeface="Calibri" panose="020F0502020204030204" pitchFamily="34" charset="0"/>
              </a:rPr>
              <a:t>(może to być także karta kredytowa lub czeki). Zapas na „czarną godzinę” , aby mieć za co przeżyć i wrócić do Polski.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56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latin typeface="Calibri" panose="020F0502020204030204" pitchFamily="34" charset="0"/>
              </a:rPr>
              <a:t>3. </a:t>
            </a:r>
            <a:r>
              <a:rPr lang="pl-PL" b="1" dirty="0" smtClean="0">
                <a:latin typeface="Calibri" panose="020F0502020204030204" pitchFamily="34" charset="0"/>
              </a:rPr>
              <a:t>BLISCY </a:t>
            </a:r>
            <a:r>
              <a:rPr lang="pl-PL" b="1" dirty="0">
                <a:latin typeface="Calibri" panose="020F0502020204030204" pitchFamily="34" charset="0"/>
              </a:rPr>
              <a:t/>
            </a:r>
            <a:br>
              <a:rPr lang="pl-PL" b="1" dirty="0"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Ustal z bliskimi</a:t>
            </a: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częstotliwość </a:t>
            </a:r>
            <a:r>
              <a:rPr lang="pl-PL" dirty="0">
                <a:latin typeface="Calibri" panose="020F0502020204030204" pitchFamily="34" charset="0"/>
              </a:rPr>
              <a:t>kontaktów telefonicznych i trzymaj się tego (np. raz w tygodniu o określonej porze)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neutralne </a:t>
            </a:r>
            <a:r>
              <a:rPr lang="pl-PL" dirty="0">
                <a:latin typeface="Calibri" panose="020F0502020204030204" pitchFamily="34" charset="0"/>
              </a:rPr>
              <a:t>hasło, które będzie oznaczało, </a:t>
            </a:r>
            <a:r>
              <a:rPr lang="pl-PL" dirty="0" smtClean="0">
                <a:latin typeface="Calibri" panose="020F0502020204030204" pitchFamily="34" charset="0"/>
              </a:rPr>
              <a:t>że </a:t>
            </a:r>
            <a:r>
              <a:rPr lang="pl-PL" dirty="0">
                <a:latin typeface="Calibri" panose="020F0502020204030204" pitchFamily="34" charset="0"/>
              </a:rPr>
              <a:t>potrzebujesz pomocy np. pozdrowienia dla nieistniejącej cioci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</a:t>
            </a:r>
            <a:r>
              <a:rPr lang="pl-PL" dirty="0" smtClean="0">
                <a:latin typeface="Calibri" panose="020F0502020204030204" pitchFamily="34" charset="0"/>
              </a:rPr>
              <a:t>ostaw bliskim wszystkie informacje, które pozwolą im na odnalezienie Cię za granicą (nazwiska ludzi, którzy Cię zaprosili, tych, z którymi wyjeżdżasz, numery telefonów i adresy Twojego pobytu)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zostaw swoją aktualną fotografię 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20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4. PRZEWODNIK</a:t>
            </a:r>
            <a:endParaRPr lang="pl-PL" sz="3600" b="1" dirty="0">
              <a:latin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Zbierz informacje o kraju, do którego jedziesz</a:t>
            </a:r>
            <a:r>
              <a:rPr lang="pl-PL" dirty="0">
                <a:latin typeface="Calibri" panose="020F0502020204030204" pitchFamily="34" charset="0"/>
              </a:rPr>
              <a:t/>
            </a:r>
            <a:br>
              <a:rPr lang="pl-PL" dirty="0">
                <a:latin typeface="Calibri" panose="020F0502020204030204" pitchFamily="34" charset="0"/>
              </a:rPr>
            </a:b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Im </a:t>
            </a:r>
            <a:r>
              <a:rPr lang="pl-PL" dirty="0">
                <a:latin typeface="Calibri" panose="020F0502020204030204" pitchFamily="34" charset="0"/>
              </a:rPr>
              <a:t>więcej wiesz, tym łatwiej Ci będzie przystosować się do panujących tam warunków </a:t>
            </a:r>
            <a:r>
              <a:rPr lang="pl-PL" dirty="0" smtClean="0">
                <a:latin typeface="Calibri" panose="020F0502020204030204" pitchFamily="34" charset="0"/>
              </a:rPr>
              <a:t>     i </a:t>
            </a:r>
            <a:r>
              <a:rPr lang="pl-PL" dirty="0">
                <a:latin typeface="Calibri" panose="020F0502020204030204" pitchFamily="34" charset="0"/>
              </a:rPr>
              <a:t>tym bezpieczniejszy będzie pobyt za granicą.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277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Jeśli jedziesz podjąć pracę…</a:t>
            </a:r>
          </a:p>
        </p:txBody>
      </p:sp>
    </p:spTree>
    <p:extLst>
      <p:ext uri="{BB962C8B-B14F-4D97-AF65-F5344CB8AC3E}">
        <p14:creationId xmlns:p14="http://schemas.microsoft.com/office/powerpoint/2010/main" val="272823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5. POŚREDNICTWO </a:t>
            </a:r>
            <a:endParaRPr lang="pl-PL" sz="36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Jeśli korzystasz z pośrednictwa pracy</a:t>
            </a:r>
            <a:r>
              <a:rPr lang="pl-PL" b="1" dirty="0" smtClean="0">
                <a:latin typeface="Calibri" panose="020F0502020204030204" pitchFamily="34" charset="0"/>
              </a:rPr>
              <a:t>…</a:t>
            </a: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Sprawdź, czy firma pośrednicząca w poszukiwaniu pracy za granicą działa legalnie: www.stat.gov.pl/regon, www.kraz.praca.gov.pl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Nigdy nie płać za pośrednictwo! Firma pośrednicząca może zażądać opłaty za badania lekarskie, tłumaczenie dokumentów, wizę, przejazd tam i z powrotem, ale za samo pośrednictwo płaci pracodawca.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Jeśli dajesz pieniądze zawsze żądaj pokwitowania!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8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b="1" dirty="0" smtClean="0">
                <a:latin typeface="Calibri" panose="020F0502020204030204" pitchFamily="34" charset="0"/>
              </a:rPr>
              <a:t>6.  OGŁOSZENIE</a:t>
            </a:r>
            <a:endParaRPr lang="pl-PL" sz="3600" b="1" dirty="0">
              <a:latin typeface="Calibri" panose="020F050202020403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pl-PL" b="1" dirty="0">
                <a:latin typeface="Calibri" panose="020F0502020204030204" pitchFamily="34" charset="0"/>
              </a:rPr>
              <a:t>Jeżeli szukasz pracy przez ogłoszenia w prasie, Internecie zwracaj uwagę </a:t>
            </a:r>
            <a:r>
              <a:rPr lang="pl-PL" b="1" dirty="0" smtClean="0">
                <a:latin typeface="Calibri" panose="020F0502020204030204" pitchFamily="34" charset="0"/>
              </a:rPr>
              <a:t>:</a:t>
            </a:r>
            <a:endParaRPr lang="pl-PL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Czy wymagany wiek jest adekwatny do wykonywanej pracy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Czy wyjazd na zbiór warzyw czy owoców jest zgodny            z okresem zbioru, regionem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Czy pracodawca żąda kwalifikacji i znajomości języka (może być podejrzane, gdy tego nie robi)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Gdzie jest organizowane spotkanie z pracodawcą (wystrzegaj się prywatnych mieszkań)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3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</TotalTime>
  <Words>475</Words>
  <Application>Microsoft Office PowerPoint</Application>
  <PresentationFormat>Pokaz na ekranie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Austin</vt:lpstr>
      <vt:lpstr>O czym warto pamiętać wyjeżdżając za granicę? </vt:lpstr>
      <vt:lpstr>Prezentacja programu PowerPoint</vt:lpstr>
      <vt:lpstr>1. FORMALNOŚCI </vt:lpstr>
      <vt:lpstr>2. TORBA </vt:lpstr>
      <vt:lpstr>3. BLISCY  </vt:lpstr>
      <vt:lpstr>4. PRZEWODNIK</vt:lpstr>
      <vt:lpstr>Jeśli jedziesz podjąć pracę…</vt:lpstr>
      <vt:lpstr>5. POŚREDNICTWO </vt:lpstr>
      <vt:lpstr>6.  OGŁOSZENIE</vt:lpstr>
      <vt:lpstr>7. ZAUFANIE</vt:lpstr>
      <vt:lpstr>8. UMOWA</vt:lpstr>
      <vt:lpstr>8. POMOC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Win7</dc:creator>
  <cp:lastModifiedBy>Rada</cp:lastModifiedBy>
  <cp:revision>14</cp:revision>
  <dcterms:created xsi:type="dcterms:W3CDTF">2016-12-16T16:51:48Z</dcterms:created>
  <dcterms:modified xsi:type="dcterms:W3CDTF">2017-11-12T13:03:31Z</dcterms:modified>
</cp:coreProperties>
</file>